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7" r:id="rId2"/>
    <p:sldId id="367" r:id="rId3"/>
    <p:sldId id="464" r:id="rId4"/>
    <p:sldId id="477" r:id="rId5"/>
    <p:sldId id="482" r:id="rId6"/>
    <p:sldId id="483" r:id="rId7"/>
    <p:sldId id="478" r:id="rId8"/>
    <p:sldId id="479" r:id="rId9"/>
    <p:sldId id="480" r:id="rId10"/>
    <p:sldId id="481" r:id="rId11"/>
    <p:sldId id="473" r:id="rId12"/>
    <p:sldId id="474" r:id="rId13"/>
    <p:sldId id="475" r:id="rId14"/>
    <p:sldId id="476" r:id="rId15"/>
    <p:sldId id="466" r:id="rId16"/>
    <p:sldId id="469" r:id="rId17"/>
    <p:sldId id="470" r:id="rId18"/>
    <p:sldId id="492" r:id="rId19"/>
    <p:sldId id="484" r:id="rId20"/>
    <p:sldId id="485" r:id="rId21"/>
    <p:sldId id="493" r:id="rId22"/>
    <p:sldId id="487" r:id="rId23"/>
    <p:sldId id="494" r:id="rId24"/>
    <p:sldId id="489" r:id="rId25"/>
    <p:sldId id="490" r:id="rId26"/>
    <p:sldId id="491" r:id="rId27"/>
    <p:sldId id="377" r:id="rId28"/>
    <p:sldId id="3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464"/>
            <p14:sldId id="477"/>
            <p14:sldId id="482"/>
            <p14:sldId id="483"/>
            <p14:sldId id="478"/>
            <p14:sldId id="479"/>
            <p14:sldId id="480"/>
            <p14:sldId id="481"/>
            <p14:sldId id="473"/>
            <p14:sldId id="474"/>
            <p14:sldId id="475"/>
            <p14:sldId id="476"/>
            <p14:sldId id="466"/>
            <p14:sldId id="469"/>
            <p14:sldId id="470"/>
            <p14:sldId id="492"/>
            <p14:sldId id="484"/>
            <p14:sldId id="485"/>
            <p14:sldId id="493"/>
            <p14:sldId id="487"/>
            <p14:sldId id="494"/>
            <p14:sldId id="489"/>
            <p14:sldId id="490"/>
            <p14:sldId id="491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1" autoAdjust="0"/>
    <p:restoredTop sz="91396" autoAdjust="0"/>
  </p:normalViewPr>
  <p:slideViewPr>
    <p:cSldViewPr snapToGrid="0">
      <p:cViewPr varScale="1">
        <p:scale>
          <a:sx n="63" d="100"/>
          <a:sy n="63" d="100"/>
        </p:scale>
        <p:origin x="747" y="48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Nice 10 min video here: https://www.youtube.com/watch?v=ijmxpItkRjc</a:t>
            </a:r>
          </a:p>
          <a:p>
            <a:r>
              <a:rPr lang="en-US"/>
              <a:t>Code here: https://github.com/tkipf/gcn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4.png"/><Relationship Id="rId7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github.com/tkipf/gcn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0.png"/><Relationship Id="rId5" Type="http://schemas.openxmlformats.org/officeDocument/2006/relationships/image" Target="../media/image37.png"/><Relationship Id="rId4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0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Graph Convolutional Networks</a:t>
            </a:r>
            <a:br>
              <a:rPr lang="en-US" sz="4400" b="1" dirty="0"/>
            </a:br>
            <a:r>
              <a:rPr lang="en-US" sz="3200" dirty="0"/>
              <a:t>lecture-7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478817"/>
            <a:ext cx="5369800" cy="1379183"/>
          </a:xfrm>
        </p:spPr>
        <p:txBody>
          <a:bodyPr>
            <a:normAutofit/>
          </a:bodyPr>
          <a:lstStyle/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3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r>
              <a:rPr lang="en-US" altLang="x-none" sz="1200" b="1" dirty="0">
                <a:ea typeface="ＭＳ Ｐゴシック" charset="-128"/>
              </a:rPr>
              <a:t>Christian Medeiros Adriano </a:t>
            </a:r>
            <a:r>
              <a:rPr lang="en-US" altLang="x-none" sz="1200" dirty="0">
                <a:ea typeface="ＭＳ Ｐゴシック" charset="-128"/>
              </a:rPr>
              <a:t>(</a:t>
            </a:r>
            <a:r>
              <a:rPr lang="en-US" altLang="x-none" sz="12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1200" dirty="0">
                <a:ea typeface="ＭＳ Ｐゴシック" charset="-128"/>
              </a:rPr>
              <a:t>) - </a:t>
            </a:r>
            <a:r>
              <a:rPr lang="en-US" altLang="x-none" sz="1200" b="1" dirty="0">
                <a:ea typeface="ＭＳ Ｐゴシック" charset="-128"/>
              </a:rPr>
              <a:t>“Chris”</a:t>
            </a:r>
            <a:endParaRPr lang="en-US" altLang="x-none" sz="12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B7C1-58D8-4625-B87C-63D0DBC0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pool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7BA2-44E9-4733-A1C2-65F79C67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Aggregate neighborhood based on the edge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8BD3-51B5-459B-813D-90F1DCAD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980B5-F928-4C61-8E3B-8FDCCF38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2066622"/>
            <a:ext cx="7790498" cy="27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9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84BC-A279-4549-96A7-D0EF1D24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AEAE-D6F2-40AC-B701-D1F24AC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655564"/>
          </a:xfrm>
        </p:spPr>
        <p:txBody>
          <a:bodyPr/>
          <a:lstStyle/>
          <a:p>
            <a:r>
              <a:rPr lang="en-US" dirty="0"/>
              <a:t>Obtain a node representation by using a neural network to aggregate the information from the 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34C8A-F9BF-4D3C-B095-95C1AFB7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2E56-65F1-4032-ACE4-A07127EB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07" y="2603533"/>
            <a:ext cx="6069320" cy="2457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6CBA9-D5F5-4827-AADF-9C83546F1193}"/>
              </a:ext>
            </a:extLst>
          </p:cNvPr>
          <p:cNvSpPr txBox="1"/>
          <p:nvPr/>
        </p:nvSpPr>
        <p:spPr bwMode="gray">
          <a:xfrm>
            <a:off x="7609840" y="2146918"/>
            <a:ext cx="3058160" cy="264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Do it recursively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A713E-D393-48DE-9189-ECA08A9E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" y="2640180"/>
            <a:ext cx="2075498" cy="1814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D0CA1-E94E-4DA6-82AE-87FC517F440B}"/>
              </a:ext>
            </a:extLst>
          </p:cNvPr>
          <p:cNvSpPr txBox="1"/>
          <p:nvPr/>
        </p:nvSpPr>
        <p:spPr bwMode="gray">
          <a:xfrm>
            <a:off x="889158" y="2270848"/>
            <a:ext cx="169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Input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DB34-0ED1-4BF3-825E-806422E8735B}"/>
              </a:ext>
            </a:extLst>
          </p:cNvPr>
          <p:cNvSpPr txBox="1"/>
          <p:nvPr/>
        </p:nvSpPr>
        <p:spPr bwMode="gray">
          <a:xfrm>
            <a:off x="3343594" y="1955833"/>
            <a:ext cx="223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Output graph (depth =2 BFS)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88289-4214-4AA3-A451-84F03E21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84" y="2876550"/>
            <a:ext cx="147181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2F57-CD01-4E96-B77E-ECA8216E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Recursion =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</p:spPr>
            <p:txBody>
              <a:bodyPr/>
              <a:lstStyle/>
              <a:p>
                <a:r>
                  <a:rPr lang="en-US" dirty="0"/>
                  <a:t>Every node has its own embedding at every layer</a:t>
                </a:r>
              </a:p>
              <a:p>
                <a:r>
                  <a:rPr lang="en-US" dirty="0"/>
                  <a:t>Each layer is how deep we go in the network</a:t>
                </a:r>
              </a:p>
              <a:p>
                <a:r>
                  <a:rPr lang="en-US" dirty="0"/>
                  <a:t>Input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has layer K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Layer-0 has the features of each node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𝐴𝐺𝐺</m:t>
                    </m:r>
                  </m:oMath>
                </a14:m>
                <a:r>
                  <a:rPr lang="en-US" dirty="0"/>
                  <a:t> = aggregation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network self-embedding embedding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1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</a:t>
                </a:r>
                <a:r>
                  <a:rPr lang="en-US" dirty="0">
                    <a:latin typeface="+mj-lt"/>
                  </a:rPr>
                  <a:t>2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= computed representations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  <a:blipFill>
                <a:blip r:embed="rId3"/>
                <a:stretch>
                  <a:fillRect l="-2746" t="-1087" r="-2860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B70E-63C8-4B2D-A046-09EF5199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BEAA-E8B0-4C24-889A-DFEEF661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0741"/>
            <a:ext cx="5855753" cy="58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580A-52D3-4B62-987F-128D74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9600-79E0-4C78-B7F7-7721574F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r>
              <a:rPr lang="en-US" dirty="0"/>
              <a:t>Message Passing in GNN allows to scale because: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do not depend on the number of nodes in graph, but the number of neurons that we decide to use to compute de embeddings at each layer.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limit the number of neurons because all these nodes share the same network at each layer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scalability that we do not have in the standard methods like Node2Vec, for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8B7A-8B1E-473F-B0DA-F963CF1A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5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7BCD-D5C5-4A19-B24D-A4BD6D48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E1A5-E6EB-4DD7-90AB-A2BAEA6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In many applications new nodes are constantly added to the graph</a:t>
            </a:r>
          </a:p>
          <a:p>
            <a:r>
              <a:rPr lang="en-US" dirty="0"/>
              <a:t>This would require constant retraining to update the embeddings</a:t>
            </a:r>
          </a:p>
          <a:p>
            <a:r>
              <a:rPr lang="en-US" dirty="0"/>
              <a:t>While this is difficult to do with traditional methods, GNN allows to retrain on the part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D8CC-1B08-4DF0-93B4-52DF112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32C47-98A6-49E5-A66C-6535058B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232785"/>
            <a:ext cx="11449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FE51-A58B-4B35-A1D5-CA68E72C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Layers in a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9C95-D829-45E3-9611-55C2411D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315267"/>
          </a:xfrm>
        </p:spPr>
        <p:txBody>
          <a:bodyPr/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Each node can have on or multiple dimensions (depends on the features that we choose)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GCN layer, each node pull the information from their neighbors two times.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number of GCN layer tells how far the signal could travel. </a:t>
            </a:r>
          </a:p>
          <a:p>
            <a:pPr marL="527044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layer GCN, the signal travels to a maximum to a two hops from the node.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F51B6-3714-405C-8F0B-21EAAD05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4B76-442F-9463-6ADC3971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56EC-F62D-4A7A-BE75-E599E6D02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Message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Enconding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EE66-6F4C-46B2-A467-5C9B529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pic>
        <p:nvPicPr>
          <p:cNvPr id="3077" name="Picture 5" descr="Label Propagation &#10;= Label &#10;= (fraud) &#10;label smoothing &#10;GCN &#10;= Input Features &#10;US VN IR &#10;feature smoothing ">
            <a:extLst>
              <a:ext uri="{FF2B5EF4-FFF2-40B4-BE49-F238E27FC236}">
                <a16:creationId xmlns:a16="http://schemas.microsoft.com/office/drawing/2014/main" id="{1581F3FF-42C6-4BDE-A413-86A2919F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13" y="885462"/>
            <a:ext cx="48006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827F41-3929-46F6-B9F5-62CB3094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78" y="875937"/>
            <a:ext cx="29622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age( &#10;1.0 0.0 3.0 ">
            <a:extLst>
              <a:ext uri="{FF2B5EF4-FFF2-40B4-BE49-F238E27FC236}">
                <a16:creationId xmlns:a16="http://schemas.microsoft.com/office/drawing/2014/main" id="{D6E0FC59-B165-497B-B242-2E31D294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74" y="3608730"/>
            <a:ext cx="3840895" cy="23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verage( &#10;1.2 &#10;0.7 0.3 0.7 &#10;1.0 &#10;-0.9 &#10;0.0 &#10;3.0 ">
            <a:extLst>
              <a:ext uri="{FF2B5EF4-FFF2-40B4-BE49-F238E27FC236}">
                <a16:creationId xmlns:a16="http://schemas.microsoft.com/office/drawing/2014/main" id="{9C814443-02A3-4B79-8698-623C41B8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2634"/>
            <a:ext cx="4364648" cy="28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8EAC-8363-47B4-A2B2-D77C3277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GCN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x-IV_mathan" sz="1800" dirty="0">
                  <a:effectLst/>
                  <a:latin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IV_mathan" sz="2800" dirty="0">
                    <a:effectLst/>
                    <a:latin typeface="+mj-lt"/>
                  </a:rPr>
                  <a:t>, </a:t>
                </a:r>
                <a:r>
                  <a:rPr lang="x-IV_mathan" sz="2800" dirty="0">
                    <a:effectLst/>
                  </a:rPr>
                  <a:t>where: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x-IV_mathan" sz="2800" dirty="0">
                    <a:effectLst/>
                  </a:rPr>
                  <a:t> is a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x-IV_mathan" sz="2800" dirty="0">
                    <a:effectLst/>
                  </a:rPr>
                  <a:t> is the sigmoid function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are the neighbors of node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 is  normalizing constant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 i="1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the value of the node in the previous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a linear projection matrix for layer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  <a:blipFill>
                <a:blip r:embed="rId2"/>
                <a:stretch>
                  <a:fillRect l="-1859" t="-25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B0E0-6E80-44B7-A1DA-C7245D56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A2725-A409-49AC-BB1A-C49AD915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Quick Math background based on Message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12A8-D07E-4314-9F72-B4771077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0475" y="6486525"/>
            <a:ext cx="771525" cy="260350"/>
          </a:xfrm>
        </p:spPr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5233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0704-D788-49A0-98F5-16BA344C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with a Transition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DB9D-9590-416D-A3B5-9AE5583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C670-F1B0-44A9-B2FD-A60384C38CC3}"/>
              </a:ext>
            </a:extLst>
          </p:cNvPr>
          <p:cNvSpPr txBox="1"/>
          <p:nvPr/>
        </p:nvSpPr>
        <p:spPr bwMode="gray">
          <a:xfrm>
            <a:off x="182880" y="6101266"/>
            <a:ext cx="1038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</p:spPr>
            <p:txBody>
              <a:bodyPr/>
              <a:lstStyle/>
              <a:p>
                <a:r>
                  <a:rPr lang="en-US" b="1" dirty="0"/>
                  <a:t>Summing the weights of my neighbors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feature vector, where each element </a:t>
                </a:r>
                <a:r>
                  <a:rPr lang="en-US" i="1" dirty="0" err="1"/>
                  <a:t>i</a:t>
                </a:r>
                <a:r>
                  <a:rPr lang="en-US" dirty="0"/>
                  <a:t> is a feature of a node </a:t>
                </a:r>
                <a:r>
                  <a:rPr lang="en-US" i="1" dirty="0" err="1"/>
                  <a:t>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adjacency matrix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  <a:blipFill>
                <a:blip r:embed="rId3"/>
                <a:stretch>
                  <a:fillRect l="-127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/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Average over the weights of my neighbors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node degree 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the degree matrix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blipFill>
                <a:blip r:embed="rId4"/>
                <a:stretch>
                  <a:fillRect l="-661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232624" y="1063679"/>
            <a:ext cx="65263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Classification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Node and Graphs Embeddings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endParaRPr lang="en-US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endParaRPr lang="en-US" sz="1600" b="1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4236-853D-456E-A3C3-F5DE643AB7D5}"/>
              </a:ext>
            </a:extLst>
          </p:cNvPr>
          <p:cNvSpPr txBox="1"/>
          <p:nvPr/>
        </p:nvSpPr>
        <p:spPr bwMode="gray">
          <a:xfrm>
            <a:off x="518245" y="4474505"/>
            <a:ext cx="110476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 do we need Graph Neural Networks?</a:t>
            </a:r>
          </a:p>
          <a:p>
            <a:r>
              <a:rPr lang="en-US" sz="1600" dirty="0"/>
              <a:t>We need a way to scale without having to make large random walks in the graph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Message Passing – Scale by Target Node</a:t>
            </a:r>
            <a:r>
              <a:rPr lang="en-US" sz="1400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</p:spPr>
            <p:txBody>
              <a:bodyPr/>
              <a:lstStyle/>
              <a:p>
                <a:r>
                  <a:rPr lang="en-US" b="1" dirty="0"/>
                  <a:t>Scaling by the target node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, I is the identify matrix,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adds the self-loops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i="0" dirty="0">
                    <a:latin typeface="+mj-lt"/>
                  </a:rPr>
                  <a:t> scaling by the neighborhood sizes of source and root nodes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This allows to have an adjacency matrix that if multiplied various times the computations will be stable, i.e., it will converge to a stationary value.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  <a:blipFill>
                <a:blip r:embed="rId2"/>
                <a:stretch>
                  <a:fillRect l="-1275" t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883A-AF77-4722-8027-10DFC5D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–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7F8C-63DC-4758-9C4F-23CAEAB0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sz="1800" dirty="0"/>
              <a:t>https://github.com/christianadriano/blog_code/blob/master/gcn_numpy/message_passing.ipynb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59C3-E9AB-46A6-BA0D-EB8B30B2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70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Fast Approximate Convolutions on Graphs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800" b="0" i="0" u="none" strike="noStrike" baseline="0" dirty="0">
                    <a:latin typeface="+mj-lt"/>
                  </a:rPr>
                  <a:t> </a:t>
                </a:r>
                <a:r>
                  <a:rPr lang="en-US" sz="1800" b="0" i="0" u="none" strike="noStrike" baseline="0" dirty="0">
                    <a:latin typeface="+mj-lt"/>
                  </a:rPr>
                  <a:t>is a layer-specific trainable weight matrix. 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an activation function, such as the </a:t>
                </a:r>
                <a:r>
                  <a:rPr lang="en-US" sz="1800" b="0" i="0" u="none" strike="noStrike" baseline="0" dirty="0" err="1">
                    <a:latin typeface="+mj-lt"/>
                  </a:rPr>
                  <a:t>ReLU</a:t>
                </a:r>
                <a:r>
                  <a:rPr lang="en-US" sz="1800" b="0" i="0" u="none" strike="noStrike" baseline="0" dirty="0">
                    <a:latin typeface="+mj-lt"/>
                  </a:rPr>
                  <a:t>() = max(0; ) or Sigmoid.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activations in layer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, where X is the feature vector</a:t>
                </a:r>
              </a:p>
              <a:p>
                <a:pPr algn="l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blipFill>
                <a:blip r:embed="rId3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57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9FA68E-AC0E-468E-8169-D8DF09A38697}"/>
              </a:ext>
            </a:extLst>
          </p:cNvPr>
          <p:cNvSpPr/>
          <p:nvPr/>
        </p:nvSpPr>
        <p:spPr bwMode="gray">
          <a:xfrm>
            <a:off x="9234616" y="2478489"/>
            <a:ext cx="2957384" cy="3622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sz="2000" dirty="0"/>
                  <a:t>, where: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  <a:blipFill>
                <a:blip r:embed="rId2"/>
                <a:stretch>
                  <a:fillRect l="-1593" t="-11299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539148"/>
            <a:ext cx="11233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200" b="0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ource: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"Semi-supervised classification with graph convolutional networks." ICRL, 2017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6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6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u="sng" dirty="0">
                    <a:latin typeface="+mj-lt"/>
                  </a:rPr>
                  <a:t>However, computing this does not scale</a:t>
                </a:r>
                <a:r>
                  <a:rPr lang="en-US" sz="1600" dirty="0">
                    <a:latin typeface="+mj-lt"/>
                  </a:rPr>
                  <a:t>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Eigen-decomposition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with the Chebyshev polynomials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Chebyshev series is related to a Fourier cosine series (period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C4BD4-23F9-4EC0-B3EE-B6F94A8A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781" y="2650296"/>
            <a:ext cx="2531831" cy="809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CCE26-D954-4749-A124-22D457DD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05" y="3558059"/>
            <a:ext cx="2303983" cy="57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6CBB5-A232-4356-AEBB-0513DFE5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902" y="4191651"/>
            <a:ext cx="2033588" cy="1719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71FEB-2286-491C-973F-07A963C0B346}"/>
              </a:ext>
            </a:extLst>
          </p:cNvPr>
          <p:cNvSpPr txBox="1"/>
          <p:nvPr/>
        </p:nvSpPr>
        <p:spPr bwMode="gray">
          <a:xfrm>
            <a:off x="11402950" y="5881957"/>
            <a:ext cx="92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26FB94-52B0-4154-A91A-AA00916CB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009" y="5539161"/>
            <a:ext cx="2745814" cy="6740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836F3-236F-49B6-BC27-DEBD97AE4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250" y="5584565"/>
            <a:ext cx="2799392" cy="5266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1CB83F-FDD3-439E-836F-DB7B8C3E0B4A}"/>
              </a:ext>
            </a:extLst>
          </p:cNvPr>
          <p:cNvSpPr/>
          <p:nvPr/>
        </p:nvSpPr>
        <p:spPr bwMode="gray">
          <a:xfrm>
            <a:off x="3048000" y="6009168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CFFA1C1-B467-4319-803D-21B1A4AE563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 bwMode="gray">
          <a:xfrm rot="5400000" flipH="1" flipV="1">
            <a:off x="4063144" y="5072284"/>
            <a:ext cx="12700" cy="1873769"/>
          </a:xfrm>
          <a:prstGeom prst="bentConnector5">
            <a:avLst>
              <a:gd name="adj1" fmla="val -1800000"/>
              <a:gd name="adj2" fmla="val 50000"/>
              <a:gd name="adj3" fmla="val -179731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DC7C60-46E1-4BFB-8117-257F2E68FEBA}"/>
              </a:ext>
            </a:extLst>
          </p:cNvPr>
          <p:cNvSpPr/>
          <p:nvPr/>
        </p:nvSpPr>
        <p:spPr bwMode="gray">
          <a:xfrm>
            <a:off x="4921769" y="5963449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21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64E-23EC-44F7-8AB8-F711592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14738"/>
          </a:xfrm>
        </p:spPr>
        <p:txBody>
          <a:bodyPr/>
          <a:lstStyle/>
          <a:p>
            <a:r>
              <a:rPr lang="en-US" sz="2400" dirty="0"/>
              <a:t>Approximation with Chebyshev Polynomials </a:t>
            </a:r>
            <a:r>
              <a:rPr lang="en-US" sz="2000" dirty="0"/>
              <a:t>[Hammond 2011]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5EF3F7-D8A0-4B95-9DE8-8D366A4E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61" y="1087335"/>
            <a:ext cx="2701374" cy="920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A619-5877-4CC5-AC54-DEDA4222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CE29E-AD0C-4FBB-8C94-86EEC82B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148947"/>
            <a:ext cx="2647950" cy="619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/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, where: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is the largest eigenvalue of the Laplacian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is the Chebyshev coefficients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Chebyshev polynomial is recursively defined by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blipFill>
                <a:blip r:embed="rId4"/>
                <a:stretch>
                  <a:fillRect l="-1714" t="-4833" b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442284-A4B9-4D01-8A21-7E32730E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805" y="5051897"/>
            <a:ext cx="3638550" cy="1133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4B0E6-8DD7-48CD-9FF8-9C624A2C0408}"/>
              </a:ext>
            </a:extLst>
          </p:cNvPr>
          <p:cNvSpPr txBox="1"/>
          <p:nvPr/>
        </p:nvSpPr>
        <p:spPr bwMode="gray">
          <a:xfrm>
            <a:off x="97691" y="6580252"/>
            <a:ext cx="10174069" cy="260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Hammond, D. et al., (2011) Wavelets on graphs via spectral graph theory. </a:t>
            </a:r>
            <a:r>
              <a:rPr lang="en-US" sz="1400" b="0" i="0" u="none" strike="noStrike" baseline="0" dirty="0">
                <a:latin typeface="NimbusRomNo9L-ReguItal"/>
              </a:rPr>
              <a:t>Applied and Computational Harmonic Analysis</a:t>
            </a:r>
            <a:r>
              <a:rPr lang="en-US" sz="1400" b="0" i="0" u="none" strike="noStrike" baseline="0" dirty="0">
                <a:latin typeface="NimbusRomNo9L-Regu"/>
              </a:rPr>
              <a:t>, 30(2):129–150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5770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13E8-95F5-443D-9816-96D41DFA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Forward computation in the GNN </a:t>
            </a:r>
            <a:r>
              <a:rPr lang="en-US" sz="1800" dirty="0"/>
              <a:t>[</a:t>
            </a:r>
            <a:r>
              <a:rPr lang="en-US" sz="1800" dirty="0" err="1"/>
              <a:t>Kipf</a:t>
            </a:r>
            <a:r>
              <a:rPr lang="en-US" sz="1800" dirty="0"/>
              <a:t> &amp; Welling 2017]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9ADF-A65E-4112-AAA5-1BFA0707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B7DB0-8279-4CF3-B1D4-13C5AB2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3214779"/>
            <a:ext cx="8448675" cy="942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7AD17-923A-4C43-94EC-CEBD7B9EA4B1}"/>
              </a:ext>
            </a:extLst>
          </p:cNvPr>
          <p:cNvSpPr txBox="1"/>
          <p:nvPr/>
        </p:nvSpPr>
        <p:spPr bwMode="gray">
          <a:xfrm>
            <a:off x="151145" y="6109107"/>
            <a:ext cx="103818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1400" dirty="0"/>
              <a:t>Code to </a:t>
            </a:r>
            <a:r>
              <a:rPr lang="en-US" sz="1400" dirty="0" err="1"/>
              <a:t>reproduce:</a:t>
            </a:r>
            <a:r>
              <a:rPr lang="en-US" sz="1400" dirty="0" err="1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://github.com/tkipf/gcn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/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sz="1800" b="0" i="0" u="none" strike="noStrike" baseline="0" dirty="0">
                  <a:latin typeface="CMR1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1B0BBD2-61B2-4E72-8456-F8D53A242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931248"/>
            <a:ext cx="3629978" cy="1053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/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Loss function is the cross-entropy, where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𝑙𝑓</m:t>
                        </m:r>
                      </m:sub>
                    </m:sSub>
                  </m:oMath>
                </a14:m>
                <a:r>
                  <a:rPr lang="en-US" sz="1600" dirty="0"/>
                  <a:t>are the nodes with labels and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blipFill>
                <a:blip r:embed="rId6"/>
                <a:stretch>
                  <a:fillRect l="-2227" t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29D00E4-781F-45B0-B69D-027FE4B6F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628" y="748893"/>
            <a:ext cx="6228732" cy="253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/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C input channels</a:t>
                </a:r>
              </a:p>
              <a:p>
                <a:r>
                  <a:rPr lang="en-US" sz="1800" dirty="0"/>
                  <a:t>F maps in the output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label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blipFill>
                <a:blip r:embed="rId8"/>
                <a:stretch>
                  <a:fillRect l="-1633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13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7B7F-E882-426E-A7E7-B07955F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[1]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</p:spPr>
            <p:txBody>
              <a:bodyPr/>
              <a:lstStyle/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features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parameters to optimize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  <a:blipFill>
                <a:blip r:embed="rId2"/>
                <a:stretch>
                  <a:fillRect l="-4494" t="-9259" r="-5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D768-085D-4A96-9BD7-B85E3A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90B7-5F03-467E-925D-C386DBB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918320"/>
            <a:ext cx="3255431" cy="8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BE5EA-9BF0-472C-9263-C1E84684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52" y="4093679"/>
            <a:ext cx="6718935" cy="93504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40439E6-18ED-4710-8214-44A70D083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1025230"/>
            <a:ext cx="3385185" cy="2258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/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blipFill>
                <a:blip r:embed="rId6"/>
                <a:stretch>
                  <a:fillRect l="-8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E321BF9-3490-411E-8C64-44C9A180F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5" y="2720340"/>
            <a:ext cx="3543300" cy="708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/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are the classes of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blipFill>
                <a:blip r:embed="rId8"/>
                <a:stretch>
                  <a:fillRect l="-136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273D951-48A8-4CB2-A198-9926D7C02FE7}"/>
              </a:ext>
            </a:extLst>
          </p:cNvPr>
          <p:cNvSpPr txBox="1"/>
          <p:nvPr/>
        </p:nvSpPr>
        <p:spPr bwMode="gray">
          <a:xfrm>
            <a:off x="127634" y="6442328"/>
            <a:ext cx="9702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http://ufldl.stanford.edu/tutorial/supervised/SoftmaxRegression/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A0B15-E55D-44B4-BF44-80F17CBE6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661" y="5429652"/>
            <a:ext cx="6842760" cy="76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/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blipFill>
                <a:blip r:embed="rId10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0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</a:t>
            </a:r>
            <a:r>
              <a:rPr lang="pt-BR" dirty="0" err="1"/>
              <a:t>and</a:t>
            </a:r>
            <a:r>
              <a:rPr lang="pt-BR" dirty="0"/>
              <a:t> Future </a:t>
            </a:r>
            <a:r>
              <a:rPr lang="pt-BR" dirty="0" err="1"/>
              <a:t>Tasks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479772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accent5"/>
                </a:solidFill>
              </a:rPr>
              <a:t>Compute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compare </a:t>
            </a:r>
            <a:r>
              <a:rPr lang="pt-BR" dirty="0" err="1">
                <a:solidFill>
                  <a:schemeClr val="accent5"/>
                </a:solidFill>
              </a:rPr>
              <a:t>graph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(</a:t>
            </a:r>
            <a:r>
              <a:rPr lang="pt-BR" dirty="0" err="1">
                <a:solidFill>
                  <a:schemeClr val="accent5"/>
                </a:solidFill>
              </a:rPr>
              <a:t>Wednesday</a:t>
            </a:r>
            <a:r>
              <a:rPr lang="pt-BR" dirty="0">
                <a:solidFill>
                  <a:schemeClr val="accent5"/>
                </a:solidFill>
              </a:rPr>
              <a:t>, 2.12)</a:t>
            </a:r>
          </a:p>
          <a:p>
            <a:pPr marL="698494" lvl="1" indent="-457200"/>
            <a:r>
              <a:rPr lang="pt-BR" dirty="0" err="1">
                <a:solidFill>
                  <a:schemeClr val="accent5"/>
                </a:solidFill>
              </a:rPr>
              <a:t>Any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networks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your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choice</a:t>
            </a:r>
            <a:endParaRPr lang="pt-BR" dirty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dirty="0" err="1">
                <a:solidFill>
                  <a:schemeClr val="accent5"/>
                </a:solidFill>
              </a:rPr>
              <a:t>First</a:t>
            </a:r>
            <a:r>
              <a:rPr lang="pt-BR" dirty="0">
                <a:solidFill>
                  <a:schemeClr val="accent5"/>
                </a:solidFill>
              </a:rPr>
              <a:t> draft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b="1" dirty="0">
                <a:solidFill>
                  <a:schemeClr val="accent5"/>
                </a:solidFill>
              </a:rPr>
              <a:t>abstract</a:t>
            </a:r>
            <a:r>
              <a:rPr lang="pt-BR" dirty="0">
                <a:solidFill>
                  <a:schemeClr val="accent5"/>
                </a:solidFill>
              </a:rPr>
              <a:t>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Predictions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traditional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(</a:t>
            </a:r>
            <a:r>
              <a:rPr lang="pt-BR" dirty="0" err="1"/>
              <a:t>Wednesday</a:t>
            </a:r>
            <a:r>
              <a:rPr lang="pt-BR" dirty="0"/>
              <a:t>, 9.12)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Node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Learning (</a:t>
            </a:r>
            <a:r>
              <a:rPr lang="pt-BR" dirty="0" err="1"/>
              <a:t>Wednesday</a:t>
            </a:r>
            <a:r>
              <a:rPr lang="pt-BR" dirty="0"/>
              <a:t>, 16.12) 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Design </a:t>
            </a:r>
            <a:r>
              <a:rPr lang="pt-BR" dirty="0" err="1"/>
              <a:t>alternative</a:t>
            </a:r>
            <a:r>
              <a:rPr lang="pt-BR" dirty="0"/>
              <a:t> pipelines for </a:t>
            </a:r>
            <a:r>
              <a:rPr lang="pt-BR" dirty="0" err="1"/>
              <a:t>your</a:t>
            </a:r>
            <a:r>
              <a:rPr lang="pt-BR" dirty="0"/>
              <a:t> GNN (</a:t>
            </a:r>
            <a:r>
              <a:rPr lang="pt-BR" dirty="0" err="1"/>
              <a:t>Wednesday</a:t>
            </a:r>
            <a:r>
              <a:rPr lang="pt-BR" dirty="0"/>
              <a:t>, 06.01)</a:t>
            </a:r>
          </a:p>
          <a:p>
            <a:pPr marL="698494" lvl="1" indent="-457200"/>
            <a:r>
              <a:rPr lang="pt-BR" dirty="0" err="1"/>
              <a:t>Three</a:t>
            </a:r>
            <a:r>
              <a:rPr lang="pt-BR" dirty="0"/>
              <a:t> </a:t>
            </a:r>
            <a:r>
              <a:rPr lang="pt-BR" dirty="0" err="1"/>
              <a:t>alternative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options</a:t>
            </a:r>
            <a:r>
              <a:rPr lang="pt-BR" dirty="0"/>
              <a:t> for </a:t>
            </a:r>
            <a:r>
              <a:rPr lang="pt-BR" dirty="0" err="1"/>
              <a:t>embedding</a:t>
            </a:r>
            <a:r>
              <a:rPr lang="pt-BR" dirty="0"/>
              <a:t>, </a:t>
            </a:r>
            <a:r>
              <a:rPr lang="pt-BR" dirty="0" err="1"/>
              <a:t>aggregation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enconding</a:t>
            </a:r>
            <a:endParaRPr lang="pt-BR" dirty="0"/>
          </a:p>
          <a:p>
            <a:pPr marL="698494" lvl="1" indent="-457200"/>
            <a:r>
              <a:rPr lang="pt-BR" dirty="0"/>
              <a:t>Test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8024-8073-4AD0-A884-CC159DA2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0790-4789-4185-8A48-22EFA9BE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Example from Industry</a:t>
            </a:r>
          </a:p>
          <a:p>
            <a:r>
              <a:rPr lang="en-US" dirty="0"/>
              <a:t>Graph Convolutional Networks (GCN)</a:t>
            </a:r>
          </a:p>
          <a:p>
            <a:r>
              <a:rPr lang="en-US" dirty="0"/>
              <a:t>Relational GCN</a:t>
            </a:r>
          </a:p>
          <a:p>
            <a:r>
              <a:rPr lang="en-US" dirty="0"/>
              <a:t>Mathematical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Chebshev</a:t>
            </a:r>
            <a:r>
              <a:rPr lang="en-US" dirty="0"/>
              <a:t>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C1FD2-BA32-437C-8D00-EA89D4F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635-390A-499A-A3AA-C3265840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Uber 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4492-4279-46A7-8FC5-CDE9AA5F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8C38-19F1-41D7-B534-A86CF72E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06779"/>
            <a:ext cx="9382645" cy="558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AC05F-2AC4-4F04-8540-B127A871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1" y="4363793"/>
            <a:ext cx="5282712" cy="198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A1739-9824-44B5-9B61-5F0CF0C9ADA9}"/>
              </a:ext>
            </a:extLst>
          </p:cNvPr>
          <p:cNvSpPr txBox="1"/>
          <p:nvPr/>
        </p:nvSpPr>
        <p:spPr bwMode="gray">
          <a:xfrm>
            <a:off x="117282" y="6432535"/>
            <a:ext cx="62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38681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3F0-A6C5-4A04-86BA-D2622A19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025C-A045-4AC7-A58E-E39A7791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42C47-211B-4C0A-8BDA-D3CE3D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3" y="1104900"/>
            <a:ext cx="10055739" cy="503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2B4B3-98CD-4FAB-A442-906BAE6D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88" y="3978873"/>
            <a:ext cx="4200918" cy="25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20EF-8ECA-4609-868F-2549F39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3EB5-5D5B-43CF-88F9-FBFD2AC1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2CDE2-7793-48CF-9F0F-759FB0CE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070982"/>
            <a:ext cx="9959340" cy="55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8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8189-F79C-4DE6-B5DE-520E9A6B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 for Dish Recommendation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092D1-63D6-4EA5-97F7-B081B89E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018" y="1543198"/>
            <a:ext cx="2365243" cy="33591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54455-BF71-439B-8E69-E3535FAB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users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Dishes</a:t>
                </a:r>
              </a:p>
              <a:p>
                <a:r>
                  <a:rPr lang="en-US" dirty="0"/>
                  <a:t>Users connect to dishes by number of times they order a dish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New users and new dishes are added every day</a:t>
                </a:r>
              </a:p>
              <a:p>
                <a:r>
                  <a:rPr lang="en-US" dirty="0"/>
                  <a:t>Each node has a feature (e.g., word2vec)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  <a:blipFill>
                <a:blip r:embed="rId3"/>
                <a:stretch>
                  <a:fillRect l="-1275" t="-2609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95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EB3F-695E-4D72-B314-2E36955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A641-ED04-4260-B1AC-4508FD33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For dish recommendation, the goal is to rank dishes for each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BBD0-17BC-48C3-8E6A-74F82B12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BB7A-4B10-4B14-93EE-A03A47DF0F5D}"/>
              </a:ext>
            </a:extLst>
          </p:cNvPr>
          <p:cNvSpPr txBox="1"/>
          <p:nvPr/>
        </p:nvSpPr>
        <p:spPr bwMode="gray">
          <a:xfrm>
            <a:off x="1455420" y="3850832"/>
            <a:ext cx="6271260" cy="741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Goal is for the positive pair to surpass the negative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1596D-034D-4C1B-B30A-32636D51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2" y="1944455"/>
            <a:ext cx="6486525" cy="14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8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CD66-5639-4F63-A735-2FE1E9D1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Low Rank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7FC2B-03B8-4A4D-8B59-69119659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BEB93-E623-47C7-AF97-9B585D83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32" y="1073840"/>
            <a:ext cx="9169402" cy="39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0283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1431</Words>
  <Application>Microsoft Office PowerPoint</Application>
  <PresentationFormat>Widescreen</PresentationFormat>
  <Paragraphs>198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CMR10</vt:lpstr>
      <vt:lpstr>NimbusRomNo9L-Regu</vt:lpstr>
      <vt:lpstr>NimbusRomNo9L-ReguItal</vt:lpstr>
      <vt:lpstr>Verdana</vt:lpstr>
      <vt:lpstr>HPI PPT-Template</vt:lpstr>
      <vt:lpstr>Graph Convolutional Networks lecture-7  Course on Graph Neural Networks (Winter Term 20/21)</vt:lpstr>
      <vt:lpstr>Quick recap</vt:lpstr>
      <vt:lpstr>Topics</vt:lpstr>
      <vt:lpstr>Motivation – Uber Eats</vt:lpstr>
      <vt:lpstr>Outcomes</vt:lpstr>
      <vt:lpstr>Pipeline</vt:lpstr>
      <vt:lpstr>Bipartite Graph for Dish Recommendation</vt:lpstr>
      <vt:lpstr>Margin Loss</vt:lpstr>
      <vt:lpstr>Loss with Low Rank Positives</vt:lpstr>
      <vt:lpstr>Weighted pool aggregation</vt:lpstr>
      <vt:lpstr>GNN key idea</vt:lpstr>
      <vt:lpstr>Solution for Recursion = Message Passing</vt:lpstr>
      <vt:lpstr>Scalability</vt:lpstr>
      <vt:lpstr>Inductive capability</vt:lpstr>
      <vt:lpstr>Number of Layers in a GCN</vt:lpstr>
      <vt:lpstr>Steps</vt:lpstr>
      <vt:lpstr>Relational GCN</vt:lpstr>
      <vt:lpstr>Quick Math background based on Message Passing</vt:lpstr>
      <vt:lpstr>Message Passing with a Transition Matrix</vt:lpstr>
      <vt:lpstr>Message Passing – Scale by Target Node [Kipf &amp; Welling 2017] </vt:lpstr>
      <vt:lpstr>Message Passing – Simulation</vt:lpstr>
      <vt:lpstr>Fast Approximate Convolutions on Graphs [Kipf &amp; Welling 2017] </vt:lpstr>
      <vt:lpstr>Spectral Graph Convolutions [Kipf &amp; Welling 2017] </vt:lpstr>
      <vt:lpstr>Approximation with Chebyshev Polynomials [Hammond 2011]</vt:lpstr>
      <vt:lpstr>Forward computation in the GNN [Kipf &amp; Welling 2017] </vt:lpstr>
      <vt:lpstr>Softmax [1] 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 and Markov Chains lecture-6  Course on Graph Neural Networks (Winter Term 20/21)</dc:title>
  <dc:creator>Christian Adriano</dc:creator>
  <cp:lastModifiedBy>Christian Adriano</cp:lastModifiedBy>
  <cp:revision>107</cp:revision>
  <dcterms:created xsi:type="dcterms:W3CDTF">2020-12-01T00:00:06Z</dcterms:created>
  <dcterms:modified xsi:type="dcterms:W3CDTF">2021-01-05T11:56:35Z</dcterms:modified>
</cp:coreProperties>
</file>